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60" r:id="rId3"/>
    <p:sldId id="308" r:id="rId4"/>
    <p:sldId id="309" r:id="rId5"/>
    <p:sldId id="262" r:id="rId6"/>
    <p:sldId id="274" r:id="rId7"/>
    <p:sldId id="270" r:id="rId8"/>
    <p:sldId id="271" r:id="rId9"/>
    <p:sldId id="272" r:id="rId10"/>
    <p:sldId id="273" r:id="rId11"/>
    <p:sldId id="276" r:id="rId12"/>
    <p:sldId id="275" r:id="rId13"/>
    <p:sldId id="277" r:id="rId14"/>
    <p:sldId id="261" r:id="rId15"/>
    <p:sldId id="266" r:id="rId16"/>
    <p:sldId id="259" r:id="rId17"/>
    <p:sldId id="264" r:id="rId18"/>
    <p:sldId id="263" r:id="rId19"/>
    <p:sldId id="265" r:id="rId20"/>
    <p:sldId id="267" r:id="rId21"/>
    <p:sldId id="269" r:id="rId22"/>
    <p:sldId id="268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30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89" r:id="rId40"/>
    <p:sldId id="288" r:id="rId41"/>
    <p:sldId id="307" r:id="rId42"/>
    <p:sldId id="295" r:id="rId43"/>
    <p:sldId id="296" r:id="rId44"/>
    <p:sldId id="299" r:id="rId45"/>
    <p:sldId id="300" r:id="rId46"/>
    <p:sldId id="301" r:id="rId47"/>
    <p:sldId id="302" r:id="rId48"/>
    <p:sldId id="303" r:id="rId49"/>
    <p:sldId id="298" r:id="rId50"/>
    <p:sldId id="297" r:id="rId51"/>
    <p:sldId id="306" r:id="rId52"/>
    <p:sldId id="30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Natalie" initials="W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-128" y="-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02T13:33:56.032" idx="1">
    <p:pos x="4565" y="691"/>
    <p:text>dCIN5 network does not have ZAP-&gt;ACE2 connected in larger network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6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3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1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9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4" Type="http://schemas.openxmlformats.org/officeDocument/2006/relationships/image" Target="../media/image81.jpg"/><Relationship Id="rId5" Type="http://schemas.openxmlformats.org/officeDocument/2006/relationships/image" Target="../media/image8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4" Type="http://schemas.openxmlformats.org/officeDocument/2006/relationships/image" Target="../media/image85.jpg"/><Relationship Id="rId5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361" y="2063858"/>
            <a:ext cx="11734800" cy="945334"/>
          </a:xfrm>
        </p:spPr>
        <p:txBody>
          <a:bodyPr>
            <a:noAutofit/>
          </a:bodyPr>
          <a:lstStyle/>
          <a:p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Testing and Results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881" y="3902618"/>
            <a:ext cx="9144000" cy="2955382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Natalie Williams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Brandon Klein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Mentors: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Ph.D. and B. Fitzpatrick, Ph.D.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Departments of Biology and Mathematics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October 31, 2016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1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850232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50232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847" r="1709" b="2609"/>
          <a:stretch/>
        </p:blipFill>
        <p:spPr>
          <a:xfrm>
            <a:off x="2103685" y="1462252"/>
            <a:ext cx="8012430" cy="506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WT Network appears to have more activation than repression of genes within the network.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genes_36-edges_degree-distribution_20161107_10.23.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95" y="15001"/>
            <a:ext cx="6842999" cy="68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wt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56832"/>
              </p:ext>
            </p:extLst>
          </p:nvPr>
        </p:nvGraphicFramePr>
        <p:xfrm>
          <a:off x="3231278" y="1012360"/>
          <a:ext cx="5944806" cy="552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02"/>
                <a:gridCol w="1981602"/>
                <a:gridCol w="1981602"/>
              </a:tblGrid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3.3941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06" y="304799"/>
            <a:ext cx="10515600" cy="10001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dCIN5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642" y="1304909"/>
            <a:ext cx="10515600" cy="47576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26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006" y="2239333"/>
            <a:ext cx="24063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PDR1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2862638" y="2049496"/>
            <a:ext cx="7386962" cy="458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59869" y="1327266"/>
            <a:ext cx="208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20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9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dCIN5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138175"/>
              </p:ext>
            </p:extLst>
          </p:nvPr>
        </p:nvGraphicFramePr>
        <p:xfrm>
          <a:off x="2032000" y="1690688"/>
          <a:ext cx="8128000" cy="4324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720721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1.9396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0.7200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0.4883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1.4745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32,595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86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786061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786061"/>
            <a:ext cx="3785939" cy="2839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3753852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3753852"/>
            <a:ext cx="3791711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ACE2, CIN5, GCR2 AND GLN3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4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02106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802106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406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383406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MGA2, MSN2, AND PDR1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866274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866274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3898231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389823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RDS3, SFP1, STB5, AND SWI5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3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5" y="885945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1" y="885945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4" y="3838394"/>
            <a:ext cx="3791712" cy="2843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YHP1, YOX1 AND ZAP1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9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28" y="585216"/>
            <a:ext cx="11225418" cy="7246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Last week, we tested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with our 5 database-generated Networks.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554330"/>
            <a:ext cx="9720073" cy="48759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1) Input sheets were made for five database-derived networks (wt, dCIN5, dGLN3, dHAP4, dZAP1)</a:t>
            </a:r>
            <a:r>
              <a:rPr lang="en-US" sz="32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2</a:t>
            </a:r>
            <a:r>
              <a:rPr lang="en-US" sz="3200" dirty="0" smtClean="0"/>
              <a:t>) Model runs were performed for each network</a:t>
            </a:r>
            <a:r>
              <a:rPr lang="en-US" sz="32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3</a:t>
            </a:r>
            <a:r>
              <a:rPr lang="en-US" sz="3200" dirty="0" smtClean="0"/>
              <a:t>) </a:t>
            </a:r>
            <a:r>
              <a:rPr lang="en-US" sz="3200" dirty="0"/>
              <a:t>P</a:t>
            </a:r>
            <a:r>
              <a:rPr lang="en-US" sz="3200" dirty="0" smtClean="0"/>
              <a:t>reliminary results from the runs are presented here. 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4</a:t>
            </a:r>
            <a:r>
              <a:rPr lang="en-US" sz="3200" dirty="0" smtClean="0"/>
              <a:t>) We will work towards developing an in depth analysis of these results in the coming weeks.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22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dCIN5 Network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appears to have an equal distribution of high activation and repression.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r="2009"/>
          <a:stretch/>
        </p:blipFill>
        <p:spPr>
          <a:xfrm>
            <a:off x="1342768" y="1355160"/>
            <a:ext cx="8423541" cy="53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genes_20-edges_degree-distribution_20161107_10.25.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69" y="0"/>
            <a:ext cx="6876546" cy="68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1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1033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dCIN5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09871"/>
              </p:ext>
            </p:extLst>
          </p:nvPr>
        </p:nvGraphicFramePr>
        <p:xfrm>
          <a:off x="3380698" y="1143007"/>
          <a:ext cx="5763301" cy="527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964"/>
                <a:gridCol w="1851964"/>
                <a:gridCol w="2059373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1.9370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1.5936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GCR2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1.0216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3.9005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2.5076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0.7173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1.1691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2.3156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1.3864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0.8580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54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471" y="-6054"/>
            <a:ext cx="10515600" cy="120989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dGLN3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255" y="1295456"/>
            <a:ext cx="2897250" cy="50126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255" y="2481193"/>
            <a:ext cx="26430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CYC8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MSN4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YOX1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2986320" y="2430247"/>
            <a:ext cx="6879575" cy="4267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03368" y="1295456"/>
            <a:ext cx="2566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Information:</a:t>
            </a:r>
          </a:p>
          <a:p>
            <a:r>
              <a:rPr lang="en-US" b="1" dirty="0" smtClean="0"/>
              <a:t>14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35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6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dGLN3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53064"/>
              </p:ext>
            </p:extLst>
          </p:nvPr>
        </p:nvGraphicFramePr>
        <p:xfrm>
          <a:off x="1097384" y="2451389"/>
          <a:ext cx="9990394" cy="364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197"/>
                <a:gridCol w="4995197"/>
              </a:tblGrid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1.3000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9" y="845820"/>
            <a:ext cx="3779520" cy="2834640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43" y="3790133"/>
            <a:ext cx="3779520" cy="2834640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4" y="837971"/>
            <a:ext cx="3779520" cy="283464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1" y="3792773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2" y="895866"/>
            <a:ext cx="3779520" cy="2834640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4" y="3871007"/>
            <a:ext cx="3779520" cy="2834640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898314"/>
            <a:ext cx="3779520" cy="2834640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3867055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57" y="2277092"/>
            <a:ext cx="3779520" cy="2834640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7" y="787121"/>
            <a:ext cx="3779520" cy="2834640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1" y="3799272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211179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7" y="2337052"/>
            <a:ext cx="3779520" cy="283464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84" y="843139"/>
            <a:ext cx="3779519" cy="2834640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383096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7" y="0"/>
            <a:ext cx="6875063" cy="6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321" y="37870"/>
            <a:ext cx="11085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Unweighted visualization of the 5 database-generated GRNs via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3952760" y="1426224"/>
            <a:ext cx="4127468" cy="2560320"/>
          </a:xfrm>
          <a:prstGeom prst="rect">
            <a:avLst/>
          </a:prstGeom>
        </p:spPr>
      </p:pic>
      <p:pic>
        <p:nvPicPr>
          <p:cNvPr id="3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2774" y="1426224"/>
            <a:ext cx="4127468" cy="2560320"/>
          </a:xfrm>
          <a:prstGeom prst="rect">
            <a:avLst/>
          </a:prstGeom>
        </p:spPr>
      </p:pic>
      <p:pic>
        <p:nvPicPr>
          <p:cNvPr id="5" name="Content Placeholder 1" descr="dGLN3 Network JP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8096270" y="1426224"/>
            <a:ext cx="4127469" cy="2560320"/>
          </a:xfrm>
          <a:prstGeom prst="rect">
            <a:avLst/>
          </a:prstGeom>
        </p:spPr>
      </p:pic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6938346" y="4108060"/>
            <a:ext cx="4127468" cy="2560320"/>
          </a:xfrm>
          <a:prstGeom prst="rect">
            <a:avLst/>
          </a:prstGeom>
        </p:spPr>
      </p:pic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187115" y="4297680"/>
            <a:ext cx="4127469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95" y="113898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Unweighted Network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18880" y="114231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Unweighted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46348" y="1056892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Unweighted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4739" y="4085783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Unweighted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21933" y="3923394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Unweighted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396174" y="752107"/>
            <a:ext cx="9843254" cy="6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424509" y="765564"/>
            <a:ext cx="9336545" cy="6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069157"/>
              </p:ext>
            </p:extLst>
          </p:nvPr>
        </p:nvGraphicFramePr>
        <p:xfrm>
          <a:off x="2347883" y="854790"/>
          <a:ext cx="7719507" cy="600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169"/>
                <a:gridCol w="2573169"/>
                <a:gridCol w="2573169"/>
              </a:tblGrid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0.0135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0.0214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0.7661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2.5539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3082" marR="13082" marT="1308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dGLN3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50" y="144379"/>
            <a:ext cx="10992923" cy="10736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dHAP4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51" y="1143994"/>
            <a:ext cx="10515600" cy="492302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743" y="2194132"/>
            <a:ext cx="29036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STB5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3085091" y="2167054"/>
            <a:ext cx="7369799" cy="4571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98418" y="1192122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28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8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dhap4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52405"/>
              </p:ext>
            </p:extLst>
          </p:nvPr>
        </p:nvGraphicFramePr>
        <p:xfrm>
          <a:off x="1711220" y="2296940"/>
          <a:ext cx="8756112" cy="378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56"/>
                <a:gridCol w="4378056"/>
              </a:tblGrid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1.4263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62,139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3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3" y="3817947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4" y="827236"/>
            <a:ext cx="3779520" cy="2834640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86" y="825737"/>
            <a:ext cx="3779519" cy="2834640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54" y="3805516"/>
            <a:ext cx="377952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0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32" y="804532"/>
            <a:ext cx="3779520" cy="2834640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3" y="3812291"/>
            <a:ext cx="3779519" cy="2834640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8" y="810595"/>
            <a:ext cx="3779520" cy="2834640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3" y="3807961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46" y="781951"/>
            <a:ext cx="3779520" cy="2834640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8" y="3836620"/>
            <a:ext cx="3779520" cy="2834640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7" y="3836620"/>
            <a:ext cx="3779520" cy="2834640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1" y="78711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7" y="2342703"/>
            <a:ext cx="3779520" cy="2834640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95" y="832555"/>
            <a:ext cx="3779520" cy="2834640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7" y="38390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" y="0"/>
            <a:ext cx="11871158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visualizations of the database-derived GRNs from all 5 strains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6797789" y="4247949"/>
            <a:ext cx="4127468" cy="2560320"/>
          </a:xfrm>
          <a:prstGeom prst="rect">
            <a:avLst/>
          </a:prstGeom>
        </p:spPr>
      </p:pic>
      <p:pic>
        <p:nvPicPr>
          <p:cNvPr id="4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111732" y="4297680"/>
            <a:ext cx="3923644" cy="2560320"/>
          </a:xfrm>
          <a:prstGeom prst="rect">
            <a:avLst/>
          </a:prstGeom>
        </p:spPr>
      </p:pic>
      <p:pic>
        <p:nvPicPr>
          <p:cNvPr id="5" name="Content Placeholder 6" descr="dGLN3 Network--Weight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8191237" y="1325563"/>
            <a:ext cx="3923643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994" r="1324" b="1837"/>
          <a:stretch/>
        </p:blipFill>
        <p:spPr>
          <a:xfrm>
            <a:off x="41189" y="1351005"/>
            <a:ext cx="3921212" cy="2487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1244"/>
          <a:stretch/>
        </p:blipFill>
        <p:spPr>
          <a:xfrm>
            <a:off x="3995351" y="1325563"/>
            <a:ext cx="4135395" cy="25603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64505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1309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40197" y="1041554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07772" y="398404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Weighted Network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00155" y="398404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Weighted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9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1083318" y="705762"/>
            <a:ext cx="9917966" cy="61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252881" y="715530"/>
            <a:ext cx="9439521" cy="6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28988"/>
              </p:ext>
            </p:extLst>
          </p:nvPr>
        </p:nvGraphicFramePr>
        <p:xfrm>
          <a:off x="2485930" y="856832"/>
          <a:ext cx="7234575" cy="60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25"/>
                <a:gridCol w="2411525"/>
                <a:gridCol w="2411525"/>
              </a:tblGrid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1.7884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</a:t>
                      </a:r>
                      <a:endParaRPr lang="uk-UA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0.5910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2.0954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968" marR="12968" marT="12968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dHAP4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7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34" y="0"/>
            <a:ext cx="11328066" cy="116355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dZAP1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71" y="1163554"/>
            <a:ext cx="3066382" cy="472741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47110"/>
            <a:ext cx="290362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CIN5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GCR2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HSF1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MGA2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2903621" y="2117559"/>
            <a:ext cx="7364167" cy="4568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9432" y="1159005"/>
            <a:ext cx="2534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27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1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dZAP1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94562"/>
              </p:ext>
            </p:extLst>
          </p:nvPr>
        </p:nvGraphicFramePr>
        <p:xfrm>
          <a:off x="1208235" y="2616945"/>
          <a:ext cx="9386534" cy="342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267"/>
                <a:gridCol w="4693267"/>
              </a:tblGrid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1.3973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76,769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7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89" y="847934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41" y="847934"/>
            <a:ext cx="3779520" cy="2834640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1" y="3836621"/>
            <a:ext cx="3779520" cy="2834640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86" y="3836620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AND HAP4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4" y="867039"/>
            <a:ext cx="3779520" cy="2834640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7" y="3836185"/>
            <a:ext cx="3779520" cy="2834640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1" y="853264"/>
            <a:ext cx="3779520" cy="2834640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6" y="38309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4" y="835860"/>
            <a:ext cx="3779520" cy="2834640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8" y="3830966"/>
            <a:ext cx="3779520" cy="2834640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6" y="837973"/>
            <a:ext cx="3779520" cy="2834640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4" y="3836194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6" y="829694"/>
            <a:ext cx="3779520" cy="2834640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0" y="830528"/>
            <a:ext cx="3779520" cy="2834640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9" y="3817947"/>
            <a:ext cx="3779520" cy="2834640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17" y="381794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57" y="128337"/>
            <a:ext cx="10515600" cy="97554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WT GRNmap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757" y="1103884"/>
            <a:ext cx="3650401" cy="3719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573" y="2079431"/>
            <a:ext cx="24464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970688" y="2059138"/>
            <a:ext cx="7348579" cy="4558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5454" y="1156101"/>
            <a:ext cx="250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36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1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008606" y="682590"/>
            <a:ext cx="995532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6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1128807" y="687370"/>
            <a:ext cx="9947614" cy="61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dZAP1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87077"/>
              </p:ext>
            </p:extLst>
          </p:nvPr>
        </p:nvGraphicFramePr>
        <p:xfrm>
          <a:off x="2636588" y="749356"/>
          <a:ext cx="6930942" cy="610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314"/>
                <a:gridCol w="2310314"/>
                <a:gridCol w="2310314"/>
              </a:tblGrid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0.0576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1.9157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0.5369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0.0235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0.9424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0.4477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0.1702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0.2643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0.3076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fi-FI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0.0397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0.6478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1.4054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1.7175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</a:t>
                      </a:r>
                      <a:r>
                        <a:rPr lang="hr-H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2.7446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0.1307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6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- WT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38847"/>
              </p:ext>
            </p:extLst>
          </p:nvPr>
        </p:nvGraphicFramePr>
        <p:xfrm>
          <a:off x="1627656" y="1936548"/>
          <a:ext cx="9313060" cy="430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530"/>
                <a:gridCol w="4656530"/>
              </a:tblGrid>
              <a:tr h="717305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2.5923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0.8194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109,718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4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35" y="818147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818147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379612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3796123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ABF1, ACE2, AFT2, AND ASF1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0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1814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81814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ASH1, CIN5, GCN4,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30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89835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89835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3866147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3866147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MSN2, AND SFP1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6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1104</Words>
  <Application>Microsoft Macintosh PowerPoint</Application>
  <PresentationFormat>Custom</PresentationFormat>
  <Paragraphs>472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GRNmap Testing and Results</vt:lpstr>
      <vt:lpstr>Last week, we tested GRNmap with our 5 database-generated Networks.</vt:lpstr>
      <vt:lpstr>PowerPoint Presentation</vt:lpstr>
      <vt:lpstr>Weighted GRNSight visualizations of the database-derived GRNs from all 5 strains</vt:lpstr>
      <vt:lpstr>WT GRNmap Testing Results</vt:lpstr>
      <vt:lpstr>Parameter Outputs -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dCIN5 GRNmap Testing Results</vt:lpstr>
      <vt:lpstr>Parameter Outputs – dCIN5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dGLN3  GRNmap Testing Results</vt:lpstr>
      <vt:lpstr>Parameter Outputs – dGLN3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dHAP4 GRNmap Testing Results</vt:lpstr>
      <vt:lpstr>Parameter Outputs – dhap4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dZAP1 GRNmap Testing Results</vt:lpstr>
      <vt:lpstr>Parameter Outputs – dZAP1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 Testing</dc:title>
  <dc:creator>Williams, Natalie</dc:creator>
  <cp:lastModifiedBy>Brandon Klein</cp:lastModifiedBy>
  <cp:revision>57</cp:revision>
  <dcterms:created xsi:type="dcterms:W3CDTF">2016-10-30T23:21:05Z</dcterms:created>
  <dcterms:modified xsi:type="dcterms:W3CDTF">2016-11-07T18:28:23Z</dcterms:modified>
</cp:coreProperties>
</file>